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8" r:id="rId2"/>
    <p:sldId id="269" r:id="rId3"/>
    <p:sldId id="270" r:id="rId4"/>
    <p:sldId id="274" r:id="rId5"/>
    <p:sldId id="273" r:id="rId6"/>
    <p:sldId id="272" r:id="rId7"/>
    <p:sldId id="271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14" autoAdjust="0"/>
    <p:restoredTop sz="94624" autoAdjust="0"/>
  </p:normalViewPr>
  <p:slideViewPr>
    <p:cSldViewPr>
      <p:cViewPr>
        <p:scale>
          <a:sx n="100" d="100"/>
          <a:sy n="100" d="100"/>
        </p:scale>
        <p:origin x="-516" y="6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819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advClick="0" advTm="5819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17843D8-A136-4518-BF4C-6A2CE5FE8B91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16D0FE4-A41C-4C5E-9C77-417A61498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advClick="0" advTm="5819">
    <p:wedge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suslugi.ru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323528" y="2224071"/>
            <a:ext cx="8460940" cy="19280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ctr"/>
            <a:endParaRPr lang="ru-RU" sz="2800" dirty="0" smtClean="0">
              <a:solidFill>
                <a:srgbClr val="1054A0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2000" b="1" dirty="0" smtClean="0">
                <a:solidFill>
                  <a:srgbClr val="1054A0"/>
                </a:solidFill>
                <a:latin typeface="+mj-lt"/>
                <a:ea typeface="+mj-ea"/>
                <a:cs typeface="+mj-cs"/>
              </a:rPr>
              <a:t>Памятка</a:t>
            </a:r>
            <a:endParaRPr lang="ru-RU" sz="2000" b="1" dirty="0">
              <a:solidFill>
                <a:srgbClr val="1054A0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2000" b="1" dirty="0">
                <a:solidFill>
                  <a:srgbClr val="1054A0"/>
                </a:solidFill>
                <a:latin typeface="+mj-lt"/>
                <a:ea typeface="+mj-ea"/>
                <a:cs typeface="+mj-cs"/>
              </a:rPr>
              <a:t>о преимуществах и порядке получения </a:t>
            </a:r>
            <a:r>
              <a:rPr lang="ru-RU" sz="2000" b="1" dirty="0" smtClean="0">
                <a:solidFill>
                  <a:srgbClr val="1054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dirty="0">
                <a:solidFill>
                  <a:srgbClr val="1054A0"/>
                </a:solidFill>
                <a:latin typeface="+mj-lt"/>
                <a:ea typeface="+mj-ea"/>
                <a:cs typeface="+mj-cs"/>
              </a:rPr>
              <a:t>муниципальных услуг в электронной </a:t>
            </a:r>
            <a:r>
              <a:rPr lang="ru-RU" sz="2000" b="1" dirty="0" smtClean="0">
                <a:solidFill>
                  <a:srgbClr val="1054A0"/>
                </a:solidFill>
                <a:latin typeface="+mj-lt"/>
                <a:ea typeface="+mj-ea"/>
                <a:cs typeface="+mj-cs"/>
              </a:rPr>
              <a:t>форме</a:t>
            </a:r>
          </a:p>
          <a:p>
            <a:pPr algn="ctr"/>
            <a:r>
              <a:rPr lang="ru-RU" sz="2000" b="1" dirty="0" smtClean="0">
                <a:solidFill>
                  <a:srgbClr val="1054A0"/>
                </a:solidFill>
                <a:latin typeface="+mj-lt"/>
                <a:ea typeface="+mj-ea"/>
                <a:cs typeface="+mj-cs"/>
              </a:rPr>
              <a:t>(в области градостроительства)</a:t>
            </a:r>
            <a:endParaRPr lang="ru-RU" sz="2000" b="1" dirty="0">
              <a:solidFill>
                <a:srgbClr val="1054A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1054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833525" y="2004993"/>
            <a:ext cx="7193061" cy="438156"/>
          </a:xfrm>
          <a:prstGeom prst="rect">
            <a:avLst/>
          </a:prstGeom>
        </p:spPr>
        <p:txBody>
          <a:bodyPr anchor="ctr"/>
          <a:lstStyle/>
          <a:p>
            <a:pPr lvl="0">
              <a:spcBef>
                <a:spcPct val="0"/>
              </a:spcBef>
            </a:pPr>
            <a:endParaRPr kumimoji="0" lang="ru-RU" sz="1400" b="0" i="0" u="none" strike="noStrike" kern="1200" cap="none" spc="160" normalizeH="0" noProof="0" dirty="0">
              <a:ln>
                <a:noFill/>
              </a:ln>
              <a:solidFill>
                <a:srgbClr val="00224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92696"/>
            <a:ext cx="84609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  <a:endParaRPr lang="ru-RU" sz="1400" b="1" dirty="0">
              <a:solidFill>
                <a:srgbClr val="1054A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20772" y="5802721"/>
            <a:ext cx="2133600" cy="36512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5818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получения муниципальных услуг в электронной форме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571612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Шаг. 8  из перечня электронных услуг выбрать нужную, например «Выдача градостроительного плана»</a:t>
            </a:r>
            <a:endParaRPr lang="ru-RU" sz="1600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t="9250" r="1742" b="5036"/>
          <a:stretch>
            <a:fillRect/>
          </a:stretch>
        </p:blipFill>
        <p:spPr bwMode="auto">
          <a:xfrm>
            <a:off x="2643174" y="2357430"/>
            <a:ext cx="5834275" cy="285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низ 7"/>
          <p:cNvSpPr/>
          <p:nvPr/>
        </p:nvSpPr>
        <p:spPr>
          <a:xfrm>
            <a:off x="1857356" y="5715016"/>
            <a:ext cx="484632" cy="242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643834" y="2428868"/>
            <a:ext cx="78581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получения муниципальных услуг в электронной форме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500174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Шаг. 9 В выбранной услуге </a:t>
            </a:r>
            <a:r>
              <a:rPr lang="ru-RU" sz="1600" dirty="0" smtClean="0"/>
              <a:t>нажать</a:t>
            </a:r>
            <a:r>
              <a:rPr lang="ru-RU" dirty="0" smtClean="0"/>
              <a:t> синюю кнопку</a:t>
            </a:r>
          </a:p>
          <a:p>
            <a:r>
              <a:rPr lang="ru-RU" dirty="0" smtClean="0"/>
              <a:t>«Получить услугу»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b="6806"/>
          <a:stretch>
            <a:fillRect/>
          </a:stretch>
        </p:blipFill>
        <p:spPr bwMode="auto">
          <a:xfrm>
            <a:off x="2571736" y="2214554"/>
            <a:ext cx="5944934" cy="31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/>
          <p:nvPr/>
        </p:nvSpPr>
        <p:spPr>
          <a:xfrm>
            <a:off x="1785918" y="5643578"/>
            <a:ext cx="484632" cy="242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72396" y="2571744"/>
            <a:ext cx="785818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получения муниципальных услуг в электронной форме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428736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Шаг. 10 во вкладке «Получение государственной Услуги»</a:t>
            </a:r>
          </a:p>
          <a:p>
            <a:r>
              <a:rPr lang="ru-RU" sz="1600" dirty="0" smtClean="0"/>
              <a:t> нажать синюю кнопку «Продолжить» и далее следовать инструкции</a:t>
            </a:r>
            <a:endParaRPr lang="ru-RU" sz="16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t="8726" r="1951" b="5925"/>
          <a:stretch>
            <a:fillRect/>
          </a:stretch>
        </p:blipFill>
        <p:spPr bwMode="auto">
          <a:xfrm>
            <a:off x="2000232" y="2214554"/>
            <a:ext cx="5824005" cy="2848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202042" y="2565567"/>
            <a:ext cx="8568952" cy="789457"/>
          </a:xfrm>
          <a:prstGeom prst="rect">
            <a:avLst/>
          </a:prstGeom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16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51620" y="1916832"/>
            <a:ext cx="2952328" cy="1008112"/>
          </a:xfrm>
          <a:prstGeom prst="rect">
            <a:avLst/>
          </a:prstGeom>
        </p:spPr>
        <p:txBody>
          <a:bodyPr anchor="ctr"/>
          <a:lstStyle/>
          <a:p>
            <a:pPr lvl="0">
              <a:spcBef>
                <a:spcPct val="0"/>
              </a:spcBef>
            </a:pPr>
            <a:endParaRPr kumimoji="0" lang="ru-RU" sz="1600" b="0" i="0" u="none" strike="noStrike" kern="1200" cap="none" spc="160" normalizeH="0" noProof="0" dirty="0">
              <a:ln>
                <a:noFill/>
              </a:ln>
              <a:solidFill>
                <a:srgbClr val="00224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9531" y="1219013"/>
            <a:ext cx="8411463" cy="12218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lvl="0" algn="ctr">
              <a:spcBef>
                <a:spcPct val="0"/>
              </a:spcBef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Преимущества получения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муниципальных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услуг в электронной форме через Единый портал </a:t>
            </a:r>
            <a:r>
              <a:rPr lang="ru-RU" b="1" u="sng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www.gosuslugi.ru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12060" y="2221791"/>
            <a:ext cx="2768638" cy="438156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ct val="0"/>
              </a:spcBef>
            </a:pPr>
            <a:endParaRPr lang="ru-RU" sz="1600" spc="160" dirty="0">
              <a:solidFill>
                <a:srgbClr val="00224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548" y="725300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2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2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2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2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pPr lvl="0" algn="ctr">
              <a:spcBef>
                <a:spcPct val="0"/>
              </a:spcBef>
              <a:defRPr/>
            </a:pP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9531" y="2551837"/>
            <a:ext cx="84114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Перечень муниципальных услуг, предоставляемых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Отделом территориального развития 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57224" y="3355024"/>
            <a:ext cx="791377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  выдача градостроительного плана земельного участка;</a:t>
            </a:r>
          </a:p>
          <a:p>
            <a:r>
              <a:rPr lang="ru-RU" sz="1400" dirty="0" smtClean="0"/>
              <a:t>-  подготовка и выдача разрешений на строительство;</a:t>
            </a:r>
          </a:p>
          <a:p>
            <a:r>
              <a:rPr lang="ru-RU" sz="1400" dirty="0" smtClean="0"/>
              <a:t>-  подготовка и выдача разрешений на ввод объектов в эксплуатацию при осуществлении строительства, реконструкции объектов капитального строительства;</a:t>
            </a:r>
          </a:p>
          <a:p>
            <a:r>
              <a:rPr lang="ru-RU" sz="1400" dirty="0" smtClean="0"/>
              <a:t>-  прием заявлений и  выдача документов о согласовании переустройства и (или) перепланировки жилого помещения;</a:t>
            </a:r>
          </a:p>
          <a:p>
            <a:r>
              <a:rPr lang="ru-RU" sz="1400" dirty="0" smtClean="0"/>
              <a:t>-  принятие документов, а также выдача решений о переводе или отказе в переводе жилого помещения в нежилое помещение или нежилого помещения в жилое;</a:t>
            </a:r>
          </a:p>
          <a:p>
            <a:r>
              <a:rPr lang="ru-RU" sz="1400" dirty="0" smtClean="0"/>
              <a:t>-  выдача разрешений на установку и эксплуатацию рекламных конструкций;</a:t>
            </a:r>
          </a:p>
          <a:p>
            <a:r>
              <a:rPr lang="ru-RU" sz="1400" dirty="0" smtClean="0"/>
              <a:t>-  присвоение объекту адресации адреса, аннулирование его адреса.</a:t>
            </a:r>
          </a:p>
          <a:p>
            <a:pPr marL="285750" indent="-285750" algn="just">
              <a:buFont typeface="Wingdings" pitchFamily="2" charset="2"/>
              <a:buChar char="v"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806951470"/>
      </p:ext>
    </p:extLst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329599" y="2565567"/>
            <a:ext cx="8568952" cy="789457"/>
          </a:xfrm>
          <a:prstGeom prst="rect">
            <a:avLst/>
          </a:prstGeom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16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51620" y="1916832"/>
            <a:ext cx="2952328" cy="1008112"/>
          </a:xfrm>
          <a:prstGeom prst="rect">
            <a:avLst/>
          </a:prstGeom>
        </p:spPr>
        <p:txBody>
          <a:bodyPr anchor="ctr"/>
          <a:lstStyle/>
          <a:p>
            <a:pPr lvl="0">
              <a:spcBef>
                <a:spcPct val="0"/>
              </a:spcBef>
            </a:pPr>
            <a:endParaRPr kumimoji="0" lang="ru-RU" sz="1600" b="0" i="0" u="none" strike="noStrike" kern="1200" cap="none" spc="160" normalizeH="0" noProof="0" dirty="0">
              <a:ln>
                <a:noFill/>
              </a:ln>
              <a:solidFill>
                <a:srgbClr val="00224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9531" y="1219013"/>
            <a:ext cx="8411463" cy="8847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получения 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муниципальных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услуг в электронной 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форме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12060" y="2221791"/>
            <a:ext cx="2768638" cy="438156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ct val="0"/>
              </a:spcBef>
            </a:pPr>
            <a:endParaRPr lang="ru-RU" sz="1600" spc="160" dirty="0">
              <a:solidFill>
                <a:srgbClr val="00224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644595" y="5970655"/>
            <a:ext cx="2133600" cy="365125"/>
          </a:xfrm>
        </p:spPr>
        <p:txBody>
          <a:bodyPr/>
          <a:lstStyle/>
          <a:p>
            <a:r>
              <a:rPr lang="ru-RU" dirty="0"/>
              <a:t>7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4103948" y="3857628"/>
            <a:ext cx="484632" cy="242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4357686" y="5214950"/>
            <a:ext cx="484632" cy="242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572682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28596" y="2143116"/>
            <a:ext cx="65008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Шаг. 1  войти в «Личный кабинет, ввести пароль»</a:t>
            </a:r>
            <a:endParaRPr lang="ru-RU" dirty="0"/>
          </a:p>
        </p:txBody>
      </p:sp>
      <p:pic>
        <p:nvPicPr>
          <p:cNvPr id="26" name="Рисунок 25"/>
          <p:cNvPicPr/>
          <p:nvPr/>
        </p:nvPicPr>
        <p:blipFill>
          <a:blip r:embed="rId2"/>
          <a:srcRect t="7977" r="1710" b="4843"/>
          <a:stretch>
            <a:fillRect/>
          </a:stretch>
        </p:blipFill>
        <p:spPr bwMode="auto">
          <a:xfrm>
            <a:off x="3286116" y="3000372"/>
            <a:ext cx="5438937" cy="291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7929586" y="3071810"/>
            <a:ext cx="428628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bg2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730978"/>
      </p:ext>
    </p:extLst>
  </p:cSld>
  <p:clrMapOvr>
    <a:masterClrMapping/>
  </p:clrMapOvr>
  <p:transition spd="med" advClick="0" advTm="5819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получения муниципальных услуг в электронной форме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6328-6CB5-4C5A-84C7-FAE385792AF2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0862" y="1857364"/>
            <a:ext cx="226060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142976" y="1643050"/>
            <a:ext cx="3355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dirty="0" smtClean="0"/>
              <a:t>Шаг. 2 Войти как частное </a:t>
            </a:r>
            <a:r>
              <a:rPr lang="ru-RU" sz="1600" dirty="0" smtClean="0"/>
              <a:t>лицо</a:t>
            </a:r>
            <a:endParaRPr lang="ru-RU" sz="16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322946" y="4922390"/>
            <a:ext cx="484632" cy="242639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357686" y="4929198"/>
            <a:ext cx="484632" cy="242639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2928934"/>
            <a:ext cx="35719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получения муниципальных услуг в электронной форме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6328-6CB5-4C5A-84C7-FAE385792AF2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857364"/>
            <a:ext cx="4572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dirty="0"/>
              <a:t>Шаг. 3 Выбрать  </a:t>
            </a:r>
            <a:r>
              <a:rPr lang="ru-RU" dirty="0" smtClean="0"/>
              <a:t>«Органы власти»</a:t>
            </a:r>
            <a:endParaRPr lang="ru-RU" sz="16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1500166" y="5572140"/>
            <a:ext cx="484632" cy="242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/>
          <p:nvPr/>
        </p:nvPicPr>
        <p:blipFill>
          <a:blip r:embed="rId2"/>
          <a:srcRect t="12111" r="2389" b="9647"/>
          <a:stretch>
            <a:fillRect/>
          </a:stretch>
        </p:blipFill>
        <p:spPr bwMode="auto">
          <a:xfrm>
            <a:off x="2857488" y="2643182"/>
            <a:ext cx="5793505" cy="261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7858148" y="2786058"/>
            <a:ext cx="500066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получения муниципальных услуг в электронной форме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6328-6CB5-4C5A-84C7-FAE385792AF2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714488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dirty="0"/>
              <a:t>Шаг.4 Ниже на этой же </a:t>
            </a:r>
            <a:r>
              <a:rPr lang="ru-RU" dirty="0" smtClean="0"/>
              <a:t>странице выбрать </a:t>
            </a:r>
          </a:p>
          <a:p>
            <a:pPr>
              <a:spcBef>
                <a:spcPct val="0"/>
              </a:spcBef>
              <a:defRPr/>
            </a:pPr>
            <a:r>
              <a:rPr lang="ru-RU" dirty="0" smtClean="0"/>
              <a:t>«Органы </a:t>
            </a:r>
            <a:r>
              <a:rPr lang="ru-RU" dirty="0"/>
              <a:t>местного </a:t>
            </a:r>
            <a:r>
              <a:rPr lang="ru-RU" dirty="0" err="1" smtClean="0"/>
              <a:t>самоупраления</a:t>
            </a:r>
            <a:r>
              <a:rPr lang="ru-RU" dirty="0" smtClean="0"/>
              <a:t>»</a:t>
            </a:r>
            <a:endParaRPr lang="ru-RU" sz="16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1785918" y="5357826"/>
            <a:ext cx="484632" cy="242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/>
          <p:nvPr/>
        </p:nvPicPr>
        <p:blipFill>
          <a:blip r:embed="rId2"/>
          <a:srcRect t="8997" r="2379" b="8953"/>
          <a:stretch>
            <a:fillRect/>
          </a:stretch>
        </p:blipFill>
        <p:spPr bwMode="auto">
          <a:xfrm>
            <a:off x="2500298" y="2571744"/>
            <a:ext cx="579350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7500958" y="2643182"/>
            <a:ext cx="642942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получения муниципальных услуг в электронной форме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6328-6CB5-4C5A-84C7-FAE385792AF2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643050"/>
            <a:ext cx="6929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dirty="0"/>
              <a:t>Шаг. 5 Выбрать местоположение </a:t>
            </a:r>
            <a:r>
              <a:rPr lang="ru-RU" dirty="0" smtClean="0"/>
              <a:t>«</a:t>
            </a:r>
            <a:r>
              <a:rPr lang="ru-RU" dirty="0"/>
              <a:t>Администрация города </a:t>
            </a:r>
            <a:r>
              <a:rPr lang="ru-RU" dirty="0" err="1"/>
              <a:t>Пыть-Яха</a:t>
            </a:r>
            <a:r>
              <a:rPr lang="ru-RU" dirty="0"/>
              <a:t> </a:t>
            </a:r>
            <a:r>
              <a:rPr lang="ru-RU" dirty="0" smtClean="0"/>
              <a:t>исполнительно-распорядительный </a:t>
            </a:r>
            <a:r>
              <a:rPr lang="ru-RU" dirty="0"/>
              <a:t>орган муниципального образования».</a:t>
            </a:r>
            <a:endParaRPr lang="ru-RU" sz="16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1357290" y="5572140"/>
            <a:ext cx="484632" cy="242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/>
          <p:nvPr/>
        </p:nvPicPr>
        <p:blipFill>
          <a:blip r:embed="rId2"/>
          <a:srcRect t="8997" r="2379" b="8953"/>
          <a:stretch>
            <a:fillRect/>
          </a:stretch>
        </p:blipFill>
        <p:spPr bwMode="auto">
          <a:xfrm>
            <a:off x="2500298" y="2786058"/>
            <a:ext cx="579350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500958" y="2857496"/>
            <a:ext cx="78581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получения муниципальных услуг в электронной форме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357298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Шаг. 6 Выбрать «Территориальные органы и  подведомственные организации» (14)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t="12111" r="2389" b="9647"/>
          <a:stretch>
            <a:fillRect/>
          </a:stretch>
        </p:blipFill>
        <p:spPr bwMode="auto">
          <a:xfrm>
            <a:off x="2428860" y="2428868"/>
            <a:ext cx="5793505" cy="261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низ 6"/>
          <p:cNvSpPr/>
          <p:nvPr/>
        </p:nvSpPr>
        <p:spPr>
          <a:xfrm>
            <a:off x="1357290" y="5643578"/>
            <a:ext cx="484632" cy="242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429520" y="2500306"/>
            <a:ext cx="500066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МКУ «Администрация города </a:t>
            </a:r>
            <a:r>
              <a:rPr lang="ru-RU" sz="1400" b="1" dirty="0" err="1" smtClean="0">
                <a:solidFill>
                  <a:srgbClr val="1054A0"/>
                </a:solidFill>
              </a:rPr>
              <a:t>Пыть-Яха</a:t>
            </a:r>
            <a:r>
              <a:rPr lang="ru-RU" sz="1400" b="1" dirty="0" smtClean="0">
                <a:solidFill>
                  <a:srgbClr val="1054A0"/>
                </a:solidFill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1054A0"/>
                </a:solidFill>
              </a:rPr>
              <a:t>Отдел территориального развития</a:t>
            </a: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получения муниципальных услуг в электронной форме</a:t>
            </a:r>
          </a:p>
          <a:p>
            <a:endParaRPr lang="ru-RU" sz="1400" dirty="0" smtClean="0"/>
          </a:p>
          <a:p>
            <a:r>
              <a:rPr lang="ru-RU" sz="1600" dirty="0" smtClean="0"/>
              <a:t>Шаг. 7 ниже на этой же странице выбрать «Отдел территориального развития администрации города </a:t>
            </a:r>
            <a:r>
              <a:rPr lang="ru-RU" sz="1600" dirty="0" err="1" smtClean="0"/>
              <a:t>Пыть-Яха</a:t>
            </a:r>
            <a:r>
              <a:rPr lang="ru-RU" sz="1600" dirty="0" smtClean="0"/>
              <a:t>»</a:t>
            </a:r>
            <a:endParaRPr lang="ru-RU" sz="16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1630" t="8305" r="3698" b="6195"/>
          <a:stretch>
            <a:fillRect/>
          </a:stretch>
        </p:blipFill>
        <p:spPr bwMode="auto">
          <a:xfrm>
            <a:off x="2857488" y="2214554"/>
            <a:ext cx="5616874" cy="285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низ 4"/>
          <p:cNvSpPr/>
          <p:nvPr/>
        </p:nvSpPr>
        <p:spPr>
          <a:xfrm>
            <a:off x="1857356" y="5643578"/>
            <a:ext cx="484632" cy="2426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786710" y="2285992"/>
            <a:ext cx="57150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5819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74</TotalTime>
  <Words>441</Words>
  <Application>Microsoft Office PowerPoint</Application>
  <PresentationFormat>Экран (4:3)</PresentationFormat>
  <Paragraphs>69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9</cp:revision>
  <dcterms:created xsi:type="dcterms:W3CDTF">2017-09-14T19:08:10Z</dcterms:created>
  <dcterms:modified xsi:type="dcterms:W3CDTF">2017-09-14T20:26:15Z</dcterms:modified>
</cp:coreProperties>
</file>